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윤고딕" charset="1" panose="020B0503000000000000"/>
      <p:regular r:id="rId33"/>
    </p:embeddedFont>
    <p:embeddedFont>
      <p:font typeface="Garet Light" charset="1" panose="00000000000000000000"/>
      <p:regular r:id="rId34"/>
    </p:embeddedFont>
    <p:embeddedFont>
      <p:font typeface="210 8비트" charset="1" panose="02020503020101020101"/>
      <p:regular r:id="rId35"/>
    </p:embeddedFont>
    <p:embeddedFont>
      <p:font typeface="Beautifully Delicious Script" charset="1" panose="00000500000000000000"/>
      <p:regular r:id="rId36"/>
    </p:embeddedFont>
    <p:embeddedFont>
      <p:font typeface="윤고딕 Bold" charset="1" panose="020B0803000000000000"/>
      <p:regular r:id="rId37"/>
    </p:embeddedFont>
    <p:embeddedFont>
      <p:font typeface="Arimo" charset="1" panose="020B0604020202020204"/>
      <p:regular r:id="rId41"/>
    </p:embeddedFont>
    <p:embeddedFont>
      <p:font typeface="RoxboroughCF" charset="1" panose="00000500000000000000"/>
      <p:regular r:id="rId42"/>
    </p:embeddedFont>
    <p:embeddedFont>
      <p:font typeface="윤고딕 Light" charset="1" panose="020B0503000000000000"/>
      <p:regular r:id="rId43"/>
    </p:embeddedFont>
    <p:embeddedFont>
      <p:font typeface="Nanum Gothic Bold" charset="1" panose="020D0804000000000000"/>
      <p:regular r:id="rId45"/>
    </p:embeddedFont>
    <p:embeddedFont>
      <p:font typeface="210 다락방" charset="1" panose="02020603020101020101"/>
      <p:regular r:id="rId49"/>
    </p:embeddedFont>
    <p:embeddedFont>
      <p:font typeface="RoxboroughCF Bold" charset="1" panose="00000800000000000000"/>
      <p:regular r:id="rId52"/>
    </p:embeddedFont>
    <p:embeddedFont>
      <p:font typeface="팔일오" charset="1" panose="02020600000000000000"/>
      <p:regular r:id="rId56"/>
    </p:embeddedFont>
    <p:embeddedFont>
      <p:font typeface="210 국민체조" charset="1" panose="02020603020101020101"/>
      <p:regular r:id="rId58"/>
    </p:embeddedFont>
    <p:embeddedFont>
      <p:font typeface="준명조" charset="1" panose="02020802050506020403"/>
      <p:regular r:id="rId60"/>
    </p:embeddedFont>
    <p:embeddedFont>
      <p:font typeface="경기천년제목 Light" charset="1" panose="02020403020101020101"/>
      <p:regular r:id="rId65"/>
    </p:embeddedFont>
    <p:embeddedFont>
      <p:font typeface="경기천년제목 Bold" charset="1" panose="02020803020101020101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notesSlides/notesSlide2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3.xml" Type="http://schemas.openxmlformats.org/officeDocument/2006/relationships/notesSlide"/><Relationship Id="rId47" Target="notesSlides/notesSlide4.xml" Type="http://schemas.openxmlformats.org/officeDocument/2006/relationships/notesSlide"/><Relationship Id="rId48" Target="notesSlides/notesSlide5.xml" Type="http://schemas.openxmlformats.org/officeDocument/2006/relationships/notesSlide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Slides/notesSlide6.xml" Type="http://schemas.openxmlformats.org/officeDocument/2006/relationships/notesSlide"/><Relationship Id="rId51" Target="notesSlides/notesSlide7.xml" Type="http://schemas.openxmlformats.org/officeDocument/2006/relationships/notesSlide"/><Relationship Id="rId52" Target="fonts/font52.fntdata" Type="http://schemas.openxmlformats.org/officeDocument/2006/relationships/font"/><Relationship Id="rId53" Target="notesSlides/notesSlide8.xml" Type="http://schemas.openxmlformats.org/officeDocument/2006/relationships/notesSlide"/><Relationship Id="rId54" Target="notesSlides/notesSlide9.xml" Type="http://schemas.openxmlformats.org/officeDocument/2006/relationships/notesSlide"/><Relationship Id="rId55" Target="notesSlides/notesSlide10.xml" Type="http://schemas.openxmlformats.org/officeDocument/2006/relationships/notesSlide"/><Relationship Id="rId56" Target="fonts/font56.fntdata" Type="http://schemas.openxmlformats.org/officeDocument/2006/relationships/font"/><Relationship Id="rId57" Target="notesSlides/notesSlide11.xml" Type="http://schemas.openxmlformats.org/officeDocument/2006/relationships/notesSlide"/><Relationship Id="rId58" Target="fonts/font58.fntdata" Type="http://schemas.openxmlformats.org/officeDocument/2006/relationships/font"/><Relationship Id="rId59" Target="notesSlides/notesSlide12.xml" Type="http://schemas.openxmlformats.org/officeDocument/2006/relationships/notes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notesSlides/notesSlide13.xml" Type="http://schemas.openxmlformats.org/officeDocument/2006/relationships/notesSlide"/><Relationship Id="rId62" Target="notesSlides/notesSlide14.xml" Type="http://schemas.openxmlformats.org/officeDocument/2006/relationships/notesSlide"/><Relationship Id="rId63" Target="notesSlides/notesSlide15.xml" Type="http://schemas.openxmlformats.org/officeDocument/2006/relationships/notesSlide"/><Relationship Id="rId64" Target="notesSlides/notesSlide16.xml" Type="http://schemas.openxmlformats.org/officeDocument/2006/relationships/notesSlide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notesSlides/notesSlide17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대본 : 본 프로젝트의 최종 목표는 주어진 대화를 바탕으로 해당 대화가 협박, 갈취, 직장 내 괴롭힘, 기타 괴롭힘 중 하나인지, 일반대화인지를 분류하는 텍스트 다중분류 문제입니다. </a:t>
            </a:r>
          </a:p>
          <a:p>
            <a:r>
              <a:rPr lang="en-US"/>
              <a:t/>
            </a:r>
          </a:p>
          <a:p>
            <a:r>
              <a:rPr lang="en-US"/>
              <a:t>기본 제공되는 데이터의 형태는 4가지 클래스이며 모두 위협대화 유형입니다. </a:t>
            </a:r>
          </a:p>
          <a:p>
            <a:r>
              <a:rPr lang="en-US"/>
              <a:t/>
            </a:r>
          </a:p>
          <a:p>
            <a:r>
              <a:rPr lang="en-US"/>
              <a:t>기타 괴롭힘 대화는 1094개, 갈취대화는 981개, 직장 내 괴롭힘 대화는 979개, 협박은 896개의 대화로 구성되어 있고, 일반대화는 직접 생성해야합니다. </a:t>
            </a:r>
          </a:p>
          <a:p>
            <a:r>
              <a:rPr lang="en-US"/>
              <a:t/>
            </a:r>
          </a:p>
          <a:p>
            <a:r>
              <a:rPr lang="en-US"/>
              <a:t>각 데이터는 하나의 대화를 포함하고 있고, 줄바꿈 기호(\n)를 기준으로 발화자 간의 대화 흐름이 표현되어 있으며,</a:t>
            </a:r>
          </a:p>
          <a:p>
            <a:r>
              <a:rPr lang="en-US"/>
              <a:t>대화는 짧게는 3~4턴, 길게는 10턴 이상으로 구성되어 있습니다.</a:t>
            </a:r>
          </a:p>
          <a:p>
            <a:r>
              <a:rPr lang="en-US"/>
              <a:t/>
            </a:r>
          </a:p>
          <a:p>
            <a:r>
              <a:rPr lang="en-US"/>
              <a:t>모델 성능 평가는 F1 Score를 주요 평가지표로 사용됩니다.</a:t>
            </a:r>
          </a:p>
          <a:p>
            <a:r>
              <a:rPr lang="en-US"/>
              <a:t/>
            </a:r>
          </a:p>
          <a:p>
            <a:r>
              <a:rPr lang="en-US"/>
              <a:t>-------------------------------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본 프로젝트의 최종 목표는 주어진 대화를 바탕으로,</a:t>
            </a:r>
          </a:p>
          <a:p>
            <a:r>
              <a:rPr lang="en-US"/>
              <a:t>해당 대화가 협박, 갈취, 직장 내 괴롭힘, 기타 괴롭힘 중 하나인지, 혹은 일반 대화인지를 분류하는  텍스트 다중 분류 문제.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기본 제공되는 데이터의 형태는 4가지 클래스. 모두 위협 대화 유형.</a:t>
            </a:r>
          </a:p>
          <a:p>
            <a:r>
              <a:rPr lang="en-US"/>
              <a:t>기타 괴롭힘 대화 - 1094</a:t>
            </a:r>
          </a:p>
          <a:p>
            <a:r>
              <a:rPr lang="en-US"/>
              <a:t>갈취 대화 - 981</a:t>
            </a:r>
          </a:p>
          <a:p>
            <a:r>
              <a:rPr lang="en-US"/>
              <a:t>직장 내 괴롭힘 대화 - 979</a:t>
            </a:r>
          </a:p>
          <a:p>
            <a:r>
              <a:rPr lang="en-US"/>
              <a:t>협박 - 896</a:t>
            </a:r>
          </a:p>
          <a:p>
            <a:r>
              <a:rPr lang="en-US"/>
              <a:t/>
            </a:r>
          </a:p>
          <a:p>
            <a:r>
              <a:rPr lang="en-US"/>
              <a:t>일반대화 데이터는 직접 생성해야 함</a:t>
            </a:r>
          </a:p>
          <a:p>
            <a:r>
              <a:rPr lang="en-US"/>
              <a:t/>
            </a:r>
          </a:p>
          <a:p>
            <a:r>
              <a:rPr lang="en-US"/>
              <a:t>각 데이터는 하나의 대화를 포함하고 있고,</a:t>
            </a:r>
          </a:p>
          <a:p>
            <a:r>
              <a:rPr lang="en-US"/>
              <a:t>줄바꿈 기호(\n)를 기준으로 발화자 간의 대화 흐름이 표현되어 있으며,</a:t>
            </a:r>
          </a:p>
          <a:p>
            <a:r>
              <a:rPr lang="en-US"/>
              <a:t>대화는 짧게는 3~4턴, 길게는 10턴 이상으로 구성됨</a:t>
            </a:r>
          </a:p>
          <a:p>
            <a:r>
              <a:rPr lang="en-US"/>
              <a:t/>
            </a:r>
          </a:p>
          <a:p>
            <a:r>
              <a:rPr lang="en-US"/>
              <a:t>모델 성능 평가는 F1 Score를 주요 평가지표로 사용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모델 선정</a:t>
            </a:r>
          </a:p>
          <a:p>
            <a:r>
              <a:rPr lang="en-US"/>
              <a:t>- 에서 협박, 갈취, 직장 내 괴롭힘, 기타 괴롭힘, 일반 대화를 효과적으로 분류하기 위해 한국어에 특화된 사전학습 모델을 활용</a:t>
            </a:r>
          </a:p>
          <a:p>
            <a:r>
              <a:rPr lang="en-US"/>
              <a:t>- 한국어의 언어적 특성을 잘 반영한 모델이 이 과제에 가장 적합하다고 판단</a:t>
            </a:r>
          </a:p>
          <a:p>
            <a:r>
              <a:rPr lang="en-US"/>
              <a:t/>
            </a:r>
          </a:p>
          <a:p>
            <a:r>
              <a:rPr lang="en-US"/>
              <a:t>실험한 모델</a:t>
            </a:r>
          </a:p>
          <a:p>
            <a:r>
              <a:rPr lang="en-US"/>
              <a:t>- 로는 klue/bert-base : 형태소 구조를 효과적으로 파악</a:t>
            </a:r>
          </a:p>
          <a:p>
            <a:r>
              <a:rPr lang="en-US"/>
              <a:t>- KoElectra-base-v3-discriminator : 가짜 토큰 판별 방식으로 학습되어 효율적이며, 적은 데이터에서도 우수한 성능을 발휘</a:t>
            </a:r>
          </a:p>
          <a:p>
            <a:r>
              <a:rPr lang="en-US"/>
              <a:t>- klue/RoBERTa : 한국어에 최적화된 BERT의 발전 버전으로, 더 큰 배치 사이즈와 동적 마스킹 기법 사용</a:t>
            </a:r>
          </a:p>
          <a:p>
            <a:r>
              <a:rPr lang="en-US"/>
              <a:t>- KoBERT (SKT) : 위키백과와 뉴스 데이터 기반으로 학습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주요 시도</a:t>
            </a:r>
          </a:p>
          <a:p>
            <a:r>
              <a:rPr lang="en-US"/>
              <a:t>- 로 1.모델과 토크나이저를 적용하는 실험 진행</a:t>
            </a:r>
          </a:p>
          <a:p>
            <a:r>
              <a:rPr lang="en-US"/>
              <a:t>- 2.전처리 방식을 적용한 학습 진행</a:t>
            </a:r>
          </a:p>
          <a:p>
            <a:r>
              <a:rPr lang="en-US"/>
              <a:t>- 3.외부 데이터를 사용한 학습 진행</a:t>
            </a:r>
          </a:p>
          <a:p>
            <a:r>
              <a:rPr lang="en-US"/>
              <a:t>- 4.Data 증강방식과 베이스라인 모델 학습 진행</a:t>
            </a:r>
          </a:p>
          <a:p>
            <a:r>
              <a:rPr lang="en-US"/>
              <a:t>- 5.F1 기준으로 베스트 모델 선택까지 진행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모델과 토크나이저를 적용하는 실험</a:t>
            </a:r>
          </a:p>
          <a:p>
            <a:r>
              <a:rPr lang="en-US"/>
              <a:t>- 에서 데이터에 따른 여러 모델과 토크나이저 조합해 최적의 성능을 찾아봤지만</a:t>
            </a:r>
          </a:p>
          <a:p>
            <a:r>
              <a:rPr lang="en-US"/>
              <a:t>- 각 모델은 자기자신의 토크나이저를 사용한 결과가 가장 좋은 성능을 보임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전처리 방식을 적용한 학습 진행</a:t>
            </a:r>
          </a:p>
          <a:p>
            <a:r>
              <a:rPr lang="en-US"/>
              <a:t>- 줄 바꿈 표시 O, 불용어 O 전처리 방식에서 가장 점수 높았음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외부 데이터를 사용한 학습 진행</a:t>
            </a:r>
          </a:p>
          <a:p>
            <a:r>
              <a:rPr lang="en-US"/>
              <a:t>- 기존 베이스라인 모델과 결과가 비슷, 모든 클래스에 대해 보다 전반적으로 학습이 잘된 양상을 보임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증강방식과 베이스라인 모델 학습</a:t>
            </a:r>
          </a:p>
          <a:p>
            <a:r>
              <a:rPr lang="en-US"/>
              <a:t>- (모델 전체적으로 EDA 증강 결과의 성능이 좋게 나오지 않음)</a:t>
            </a:r>
          </a:p>
          <a:p>
            <a:r>
              <a:rPr lang="en-US"/>
              <a:t>- GPT-4.1-mini가 KorEDA보다 모델의 성능이 더 좋아서 채택함</a:t>
            </a:r>
          </a:p>
          <a:p>
            <a:r>
              <a:rPr lang="en-US"/>
              <a:t>- (이상함 살짝 느낌)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F1 기준으로 베스트 모델 선택</a:t>
            </a:r>
          </a:p>
          <a:p>
            <a:r>
              <a:rPr lang="en-US"/>
              <a:t>- 할 때 동일 모델에서 loss를 기준으로 최적모델을 선택한 것과 validation의 f1 score를 기준으로 최적 모델을 선택한 것 중 후자의 방식이 실제 테스트 데이터에서 더 일관되고 안정적인 결과를 보였음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다만 실제submission 에서는 BertBase모델이 가장 높은 성능을 보임</a:t>
            </a:r>
          </a:p>
          <a:p>
            <a:r>
              <a:rPr lang="en-US"/>
              <a:t>- 캐글에서는 klue/bert-base가 점수가 가장 나았음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대본 : 프로젝트는 크게 데이터 측면의 준비와 모델 측면의 실험으로 나누어 진행하였습니다.</a:t>
            </a:r>
          </a:p>
          <a:p>
            <a:r>
              <a:rPr lang="en-US"/>
              <a:t/>
            </a:r>
          </a:p>
          <a:p>
            <a:r>
              <a:rPr lang="en-US"/>
              <a:t>먼저, 데이터의 구조와 특성을 파악하는 과정을 통해 공백 발화, 줄바꿈 구조, 클래스 분포 등을 분석했고</a:t>
            </a:r>
          </a:p>
          <a:p>
            <a:r>
              <a:rPr lang="en-US"/>
              <a:t/>
            </a:r>
          </a:p>
          <a:p>
            <a:r>
              <a:rPr lang="en-US"/>
              <a:t>각 클래스의 특징을 더 잘 이해하기 위해 EDA 시각화 및 통계 분석을 수행했습니다.</a:t>
            </a:r>
          </a:p>
          <a:p>
            <a:r>
              <a:rPr lang="en-US"/>
              <a:t/>
            </a:r>
          </a:p>
          <a:p>
            <a:r>
              <a:rPr lang="en-US"/>
              <a:t>일반 대화 데이터는 LLM 기반으로 직접 생성했으며</a:t>
            </a:r>
          </a:p>
          <a:p>
            <a:r>
              <a:rPr lang="en-US"/>
              <a:t/>
            </a:r>
          </a:p>
          <a:p>
            <a:r>
              <a:rPr lang="en-US"/>
              <a:t>KorEDA 및 GPT 기반의 데이터 증강을 통해 학습 데이터를 증강했습니다.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모델측면의 프로젝트 준비로는</a:t>
            </a:r>
          </a:p>
          <a:p>
            <a:r>
              <a:rPr lang="en-US"/>
              <a:t/>
            </a:r>
          </a:p>
          <a:p>
            <a:r>
              <a:rPr lang="en-US"/>
              <a:t>데이터에 적합한 토크나이저를 비교하여 BERT 기반 토크나이저 등의 적절성을 검토하였고</a:t>
            </a:r>
          </a:p>
          <a:p>
            <a:r>
              <a:rPr lang="en-US"/>
              <a:t/>
            </a:r>
          </a:p>
          <a:p>
            <a:r>
              <a:rPr lang="en-US"/>
              <a:t>다양한 사전학습 모델들을 비교 실험했습니다.</a:t>
            </a:r>
          </a:p>
          <a:p>
            <a:r>
              <a:rPr lang="en-US"/>
              <a:t/>
            </a:r>
          </a:p>
          <a:p>
            <a:r>
              <a:rPr lang="en-US"/>
              <a:t>그리고 각 모델과 토크나이저와 데이터 증강에 대해서 ABLATION 실험을 했고</a:t>
            </a:r>
          </a:p>
          <a:p>
            <a:r>
              <a:rPr lang="en-US"/>
              <a:t/>
            </a:r>
          </a:p>
          <a:p>
            <a:r>
              <a:rPr lang="en-US"/>
              <a:t>성능이 안정적인 모델을 최종 모델로 선정했습니다.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---------------------------------------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프로젝트는 크게 데이터 측면의 준비와 모델 측면의 실험으로 나누어 진행</a:t>
            </a:r>
          </a:p>
          <a:p>
            <a:r>
              <a:rPr lang="en-US"/>
              <a:t>------</a:t>
            </a:r>
          </a:p>
          <a:p>
            <a:r>
              <a:rPr lang="en-US"/>
              <a:t>1.데이터의 구조와 특성을 파악하는 과정을 통해 공백 발화, 줄바꿈 구조, 클래스 분포 등을 분석</a:t>
            </a:r>
          </a:p>
          <a:p>
            <a:r>
              <a:rPr lang="en-US"/>
              <a:t/>
            </a:r>
          </a:p>
          <a:p>
            <a:r>
              <a:rPr lang="en-US"/>
              <a:t>2. 각 클래스의 특징을 더 잘 이해하기 위해 EDA 시각화 및 통계 분석을 수행</a:t>
            </a:r>
          </a:p>
          <a:p>
            <a:r>
              <a:rPr lang="en-US"/>
              <a:t/>
            </a:r>
          </a:p>
          <a:p>
            <a:r>
              <a:rPr lang="en-US"/>
              <a:t>3. 일반 대화 데이터는 LLM 기반으로 직접 생성</a:t>
            </a:r>
          </a:p>
          <a:p>
            <a:r>
              <a:rPr lang="en-US"/>
              <a:t/>
            </a:r>
          </a:p>
          <a:p>
            <a:r>
              <a:rPr lang="en-US"/>
              <a:t>4. KorEDA 및 GPT 기반의 데이터 증강을 통해 학습 데이터를 증강함</a:t>
            </a:r>
          </a:p>
          <a:p>
            <a:r>
              <a:rPr lang="en-US"/>
              <a:t/>
            </a:r>
          </a:p>
          <a:p>
            <a:r>
              <a:rPr lang="en-US"/>
              <a:t>---</a:t>
            </a:r>
          </a:p>
          <a:p>
            <a:r>
              <a:rPr lang="en-US"/>
              <a:t>1. 데이터에 적합한 토크나이저를 비교하여 BERT 기반 토크나이저 등의 적절성을 검토</a:t>
            </a:r>
          </a:p>
          <a:p>
            <a:r>
              <a:rPr lang="en-US"/>
              <a:t/>
            </a:r>
          </a:p>
          <a:p>
            <a:r>
              <a:rPr lang="en-US"/>
              <a:t>2. 다양한 사전학습 모델들을 비교 실험</a:t>
            </a:r>
          </a:p>
          <a:p>
            <a:r>
              <a:rPr lang="en-US"/>
              <a:t/>
            </a:r>
          </a:p>
          <a:p>
            <a:r>
              <a:rPr lang="en-US"/>
              <a:t>3. 각 모델과 토크나이저와 데이터 증강에 대해서 ABLATION 실험 </a:t>
            </a:r>
          </a:p>
          <a:p>
            <a:r>
              <a:rPr lang="en-US"/>
              <a:t/>
            </a:r>
          </a:p>
          <a:p>
            <a:r>
              <a:rPr lang="en-US"/>
              <a:t>4. 성능이 안정적인 모델을 최종 모델로 선정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대본 : 데이터 구조분석 관련해서 설명드리겠습니다.</a:t>
            </a:r>
          </a:p>
          <a:p>
            <a:r>
              <a:rPr lang="en-US"/>
              <a:t/>
            </a:r>
          </a:p>
          <a:p>
            <a:r>
              <a:rPr lang="en-US"/>
              <a:t>먼저, 각 데이터는 하나의 대화 전체를 포함하고 있으며,</a:t>
            </a:r>
          </a:p>
          <a:p>
            <a:r>
              <a:rPr lang="en-US"/>
              <a:t>발화 간 줄바꿈(\n) 기호를 통해 화자 간 대화가 구분되는 구조 입니다.</a:t>
            </a:r>
          </a:p>
          <a:p>
            <a:r>
              <a:rPr lang="en-US"/>
              <a:t>흥미로운 점은 발화 사이에 공백 줄이 존재한다는 것 이고</a:t>
            </a:r>
          </a:p>
          <a:p>
            <a:r>
              <a:rPr lang="en-US"/>
              <a:t>이는 침묵을 의미하거나 단순 결측으로 볼 수 있기 때문에</a:t>
            </a:r>
          </a:p>
          <a:p>
            <a:r>
              <a:rPr lang="en-US"/>
              <a:t>전처리 시 적절한 판단이 필요합니다.</a:t>
            </a:r>
          </a:p>
          <a:p>
            <a:r>
              <a:rPr lang="en-US"/>
              <a:t>저희는 ABLATION을 통해 빈 줄을 침묵토큰 처리 비교시도했습니다.</a:t>
            </a:r>
          </a:p>
          <a:p>
            <a:r>
              <a:rPr lang="en-US"/>
              <a:t/>
            </a:r>
          </a:p>
          <a:p>
            <a:r>
              <a:rPr lang="en-US"/>
              <a:t>클래스 간 텍스트 길이 비교</a:t>
            </a:r>
          </a:p>
          <a:p>
            <a:r>
              <a:rPr lang="en-US"/>
              <a:t>클래스별로 텍스트의 전체 길이, 발화 수, 평균 단어 수 등을 비교한 결과,</a:t>
            </a:r>
          </a:p>
          <a:p>
            <a:r>
              <a:rPr lang="en-US"/>
              <a:t>전체적으로 평균 텍스트 길이는 클래스 간에 큰 차이는 없었고,</a:t>
            </a:r>
          </a:p>
          <a:p>
            <a:r>
              <a:rPr lang="en-US"/>
              <a:t>일반대화 클래스는 평균 텍스트 길이에 대해 분산이 적었습니다.</a:t>
            </a:r>
          </a:p>
          <a:p>
            <a:r>
              <a:rPr lang="en-US"/>
              <a:t>-----------------------------------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데이터 구조 분석</a:t>
            </a:r>
          </a:p>
          <a:p>
            <a:r>
              <a:rPr lang="en-US"/>
              <a:t/>
            </a:r>
          </a:p>
          <a:p>
            <a:r>
              <a:rPr lang="en-US"/>
              <a:t>먼저, 각 데이터는 하나의 대화 전체를 포함하고 있으며,</a:t>
            </a:r>
          </a:p>
          <a:p>
            <a:r>
              <a:rPr lang="en-US"/>
              <a:t>발화 간 줄바꿈(\n) 기호를 통해 화자 간 대화가 구분되는 구조.</a:t>
            </a:r>
          </a:p>
          <a:p>
            <a:r>
              <a:rPr lang="en-US"/>
              <a:t>흥미로운 점은 발화 사이에 공백 줄이 존재한다는 것,</a:t>
            </a:r>
          </a:p>
          <a:p>
            <a:r>
              <a:rPr lang="en-US"/>
              <a:t>이는 침묵을 의미하거나 단순 결측으로 볼 수 있기 때문에</a:t>
            </a:r>
          </a:p>
          <a:p>
            <a:r>
              <a:rPr lang="en-US"/>
              <a:t>전처리 시 적절한 판단이 필요함.</a:t>
            </a:r>
          </a:p>
          <a:p>
            <a:r>
              <a:rPr lang="en-US"/>
              <a:t>ABLATION을 통해 빈 줄을 침묵토큰 처리 비교시도</a:t>
            </a:r>
          </a:p>
          <a:p>
            <a:r>
              <a:rPr lang="en-US"/>
              <a:t/>
            </a:r>
          </a:p>
          <a:p>
            <a:r>
              <a:rPr lang="en-US"/>
              <a:t>클래스 간 텍스트 길이 비교</a:t>
            </a:r>
          </a:p>
          <a:p>
            <a:r>
              <a:rPr lang="en-US"/>
              <a:t>클래스별로 텍스트의 전체 길이, 발화 수, 평균 단어 수 등을 비교한 결과,</a:t>
            </a:r>
          </a:p>
          <a:p>
            <a:r>
              <a:rPr lang="en-US"/>
              <a:t>전체적으로 평균 텍스트 길이는 클래스 간에 큰 차이는 없었지만,</a:t>
            </a:r>
          </a:p>
          <a:p>
            <a:r>
              <a:rPr lang="en-US"/>
              <a:t>일반대화클래스는 분산이 적음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대본 : 일반 데이터 생성 완료 후 시각화 결과입니다. </a:t>
            </a:r>
          </a:p>
          <a:p>
            <a:r>
              <a:rPr lang="en-US"/>
              <a:t>현재 구성된 일반대화의 분포입니다.</a:t>
            </a:r>
          </a:p>
          <a:p>
            <a:r>
              <a:rPr lang="en-US"/>
              <a:t/>
            </a:r>
          </a:p>
          <a:p>
            <a:r>
              <a:rPr lang="en-US"/>
              <a:t>클래스 별 워드클라우드를 통해 단어 빈도를 확인할 수 있었습니다.</a:t>
            </a:r>
          </a:p>
          <a:p>
            <a:r>
              <a:rPr lang="en-US"/>
              <a:t>이 과정에서 공통적으로 자주 등장한 단어는 감탄사, 추임새, 욕설 등 비구조적인 표현이 많았고,</a:t>
            </a:r>
          </a:p>
          <a:p>
            <a:r>
              <a:rPr lang="en-US"/>
              <a:t>이는 후속 작업에서 불용어 제거 필요성을 보인다는 판단을 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제공된 데이터셋에는</a:t>
            </a:r>
          </a:p>
          <a:p>
            <a:r>
              <a:rPr lang="en-US"/>
              <a:t>협박, 갈취, 괴롭힘 등 위협 대화만 포함되어 있었기 때문에,</a:t>
            </a:r>
          </a:p>
          <a:p>
            <a:r>
              <a:rPr lang="en-US"/>
              <a:t>비교 대상인 ‘일반 대화’ 클래스는 직접 생성해야 하는 상황 입니다.</a:t>
            </a:r>
          </a:p>
          <a:p>
            <a:r>
              <a:rPr lang="en-US"/>
              <a:t/>
            </a:r>
          </a:p>
          <a:p>
            <a:r>
              <a:rPr lang="en-US"/>
              <a:t>이를 위해 저희는 GPT, Claude, Gemini 등 다양한 대형 언어 모델(LLM)을 활용해,</a:t>
            </a:r>
          </a:p>
          <a:p>
            <a:r>
              <a:rPr lang="en-US"/>
              <a:t>자연스럽고 일상적인 대화를 생성하는 작업을 진행했고</a:t>
            </a:r>
          </a:p>
          <a:p>
            <a:r>
              <a:rPr lang="en-US"/>
              <a:t/>
            </a:r>
          </a:p>
          <a:p>
            <a:r>
              <a:rPr lang="en-US"/>
              <a:t>다른 클래스의 데이터 분포와 길이를 기준으로 생성조건을 부여했습니다.</a:t>
            </a:r>
          </a:p>
          <a:p>
            <a:r>
              <a:rPr lang="en-US"/>
              <a:t>다음처럼 프롬프트 작성하여 대화 구성하였으며,</a:t>
            </a:r>
          </a:p>
          <a:p>
            <a:r>
              <a:rPr lang="en-US"/>
              <a:t>또한 대화주제를 카테고리(학교, 직장, 가족, 병원, 연인, 가게 ... )마다 제시했습니다.</a:t>
            </a:r>
          </a:p>
          <a:p>
            <a:r>
              <a:rPr lang="en-US"/>
              <a:t/>
            </a:r>
          </a:p>
          <a:p>
            <a:r>
              <a:rPr lang="en-US"/>
              <a:t>생성된 대화는 총 1123개였으며,</a:t>
            </a:r>
          </a:p>
          <a:p>
            <a:r>
              <a:rPr lang="en-US"/>
              <a:t>각 대화는 평균 10턴 내외, 2~3명의 화자,반말과 존댓말이 섞인 현실적인 말투로 구성되었습니다.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대본 : 텍스트 분류 테스크를 위한 증강 방식인 EDA의 한국어 버전 KorEDA를 사용하여 증강을 했고, Generative model을 사용한 데이터 증강방식을 실험하였습니다.</a:t>
            </a:r>
          </a:p>
          <a:p>
            <a:r>
              <a:rPr lang="en-US"/>
              <a:t/>
            </a:r>
          </a:p>
          <a:p>
            <a:r>
              <a:rPr lang="en-US"/>
              <a:t>두 방식 모두 데이터 누수(Data Leakage)를 방지하기 위해,</a:t>
            </a:r>
          </a:p>
          <a:p>
            <a:r>
              <a:rPr lang="en-US"/>
              <a:t>먼저 학습용(train)과 검증용(validation) 데이터를 분리한 후 (0.7,0.15)증강을 수행했습니다.</a:t>
            </a:r>
          </a:p>
          <a:p>
            <a:r>
              <a:rPr lang="en-US"/>
              <a:t/>
            </a:r>
          </a:p>
          <a:p>
            <a:r>
              <a:rPr lang="en-US"/>
              <a:t>train과 val 데이터 각각에 대해</a:t>
            </a:r>
          </a:p>
          <a:p>
            <a:r>
              <a:rPr lang="en-US"/>
              <a:t>한 문장당 두 개씩의 증강 데이터를 생성하였으며,</a:t>
            </a:r>
          </a:p>
          <a:p>
            <a:r>
              <a:rPr lang="en-US"/>
              <a:t>증강 방식 간의 효과를 공정하게 비교하기 위해 KorEDA와 GPT 방식 모두 동일한 조건을 적용했습니다.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대본 : KorEDA는 카이스트에서 공개한 Korean WordNet을 기반으로 작동합니다.</a:t>
            </a:r>
          </a:p>
          <a:p>
            <a:r>
              <a:rPr lang="en-US"/>
              <a:t/>
            </a:r>
          </a:p>
          <a:p>
            <a:r>
              <a:rPr lang="en-US"/>
              <a:t>EDA방식은 간단하고 빠르게 적용가능하다는 점에서 장점이 있지만</a:t>
            </a:r>
          </a:p>
          <a:p>
            <a:r>
              <a:rPr lang="en-US"/>
              <a:t>단어의 교체 과정에서 문맥이 깨지거나 어색한 표현이 생길 수 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-------------------------------------</a:t>
            </a:r>
          </a:p>
          <a:p>
            <a:r>
              <a:rPr lang="en-US"/>
              <a:t/>
            </a:r>
          </a:p>
          <a:p>
            <a:r>
              <a:rPr lang="en-US"/>
              <a:t>설정 파라미터는 다음과 같습니다.</a:t>
            </a:r>
          </a:p>
          <a:p>
            <a:r>
              <a:rPr lang="en-US"/>
              <a:t>alpha_sr=0.1,</a:t>
            </a:r>
          </a:p>
          <a:p>
            <a:r>
              <a:rPr lang="en-US"/>
              <a:t>alpha_ri=0.1,  </a:t>
            </a:r>
          </a:p>
          <a:p>
            <a:r>
              <a:rPr lang="en-US"/>
              <a:t>alpha_rs=0.1, </a:t>
            </a:r>
          </a:p>
          <a:p>
            <a:r>
              <a:rPr lang="en-US"/>
              <a:t>p_rd=0.1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대본 : 두 번째 방식은 GPT-4.1-mini를 활용한 Generative Augmentation 입니다.</a:t>
            </a:r>
          </a:p>
          <a:p>
            <a:r>
              <a:rPr lang="en-US"/>
              <a:t>이 방식은 각 원문에 대해 prompting을 사용해 두 개의 변형 문장을 생성하는 구조입니다.</a:t>
            </a:r>
          </a:p>
          <a:p>
            <a:r>
              <a:rPr lang="en-US"/>
              <a:t/>
            </a:r>
          </a:p>
          <a:p>
            <a:r>
              <a:rPr lang="en-US"/>
              <a:t>실험에서는 생성 예시를 한 개 제시하는 1-shot prompting을 사용했습니다.</a:t>
            </a:r>
          </a:p>
          <a:p>
            <a:r>
              <a:rPr lang="en-US"/>
              <a:t/>
            </a:r>
          </a:p>
          <a:p>
            <a:r>
              <a:rPr lang="en-US"/>
              <a:t>-------------------------------------</a:t>
            </a:r>
          </a:p>
          <a:p>
            <a:r>
              <a:rPr lang="en-US"/>
              <a:t>//질문하면//</a:t>
            </a:r>
          </a:p>
          <a:p>
            <a:r>
              <a:rPr lang="en-US"/>
              <a:t>모델이 단순한 문장 재구성에 그치지 않고 문맥 흐름과 의미를 유지하도록 </a:t>
            </a:r>
          </a:p>
          <a:p>
            <a:r>
              <a:rPr lang="en-US"/>
              <a:t>대화를 줄단위로 증강하며, </a:t>
            </a:r>
          </a:p>
          <a:p>
            <a:r>
              <a:rPr lang="en-US"/>
              <a:t>한국어 워드넷을 사용하여 의미론적으로 적절한 동의어를 찾아 대체하고,</a:t>
            </a:r>
          </a:p>
          <a:p>
            <a:r>
              <a:rPr lang="en-US"/>
              <a:t>반복되는 표현을 정규화하되 완전히 제거하지 않아 문맥상 필요한 강조 표현을 일부 유지했습니다.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대본 : GPT AUG 생성예시 입니다.</a:t>
            </a:r>
          </a:p>
          <a:p>
            <a:r>
              <a:rPr lang="en-US"/>
              <a:t/>
            </a:r>
          </a:p>
          <a:p>
            <a:r>
              <a:rPr lang="en-US"/>
              <a:t>이 방식의 장점은 문장이 훨씬 자연스럽고, 의미 보존이 잘 된다는 점 입니다.</a:t>
            </a:r>
          </a:p>
          <a:p>
            <a:r>
              <a:rPr lang="en-US"/>
              <a:t/>
            </a:r>
          </a:p>
          <a:p>
            <a:r>
              <a:rPr lang="en-US"/>
              <a:t>실제로 생성된 문장들은 반말과 존댓말이 섞인 대화체,</a:t>
            </a:r>
          </a:p>
          <a:p>
            <a:r>
              <a:rPr lang="en-US"/>
              <a:t>그리고 화자 간의 상호작용 흐름이 잘 유지된 형태입니다.</a:t>
            </a:r>
          </a:p>
          <a:p>
            <a:r>
              <a:rPr lang="en-US"/>
              <a:t/>
            </a:r>
          </a:p>
          <a:p>
            <a:r>
              <a:rPr lang="en-US"/>
              <a:t>예를 들면 화면에도 </a:t>
            </a:r>
          </a:p>
          <a:p>
            <a:r>
              <a:rPr lang="en-US"/>
              <a:t>'아빠 나 급하게 살 거 생겼는데 빨리 100만원만 보내줘'</a:t>
            </a:r>
          </a:p>
          <a:p>
            <a:r>
              <a:rPr lang="en-US"/>
              <a:t>가 증강이 되어</a:t>
            </a:r>
          </a:p>
          <a:p>
            <a:r>
              <a:rPr lang="en-US"/>
              <a:t>'아빠 나 급하게 돈이 필요한데 100만원만 빨리 보내줄 수 있어?'</a:t>
            </a:r>
          </a:p>
          <a:p>
            <a:r>
              <a:rPr lang="en-US"/>
              <a:t>'아버지, 급하게 100만원이 필요해요 빨리 보내줄 수 있어요?'</a:t>
            </a:r>
          </a:p>
          <a:p>
            <a:r>
              <a:rPr lang="en-US"/>
              <a:t>로 증강되었습니다.</a:t>
            </a:r>
          </a:p>
          <a:p>
            <a:r>
              <a:rPr lang="en-US"/>
              <a:t/>
            </a:r>
          </a:p>
          <a:p>
            <a:r>
              <a:rPr lang="en-US"/>
              <a:t>기존 KorEDA 방식은 단어 수준에서의 무작위 변경을 수행하다 보니</a:t>
            </a:r>
          </a:p>
          <a:p>
            <a:r>
              <a:rPr lang="en-US"/>
              <a:t>문맥이 어색해지는 경우, 혹은 문장이 부자연스럽게 변형되는 사례가 종종 발생합니다.</a:t>
            </a:r>
          </a:p>
          <a:p>
            <a:r>
              <a:rPr lang="en-US"/>
              <a:t/>
            </a:r>
          </a:p>
          <a:p>
            <a:r>
              <a:rPr lang="en-US"/>
              <a:t>반면 GPT 기반 증강은 의미 보존과 표현 다양성 측면에서</a:t>
            </a:r>
          </a:p>
          <a:p>
            <a:r>
              <a:rPr lang="en-US"/>
              <a:t>KorEDA보다 훨씬 높은 품질을 보여줍니다.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70212" y="2748978"/>
            <a:ext cx="7316080" cy="5754588"/>
          </a:xfrm>
          <a:custGeom>
            <a:avLst/>
            <a:gdLst/>
            <a:ahLst/>
            <a:cxnLst/>
            <a:rect r="r" b="b" t="t" l="l"/>
            <a:pathLst>
              <a:path h="5754588" w="7316080">
                <a:moveTo>
                  <a:pt x="0" y="0"/>
                </a:moveTo>
                <a:lnTo>
                  <a:pt x="7316080" y="0"/>
                </a:lnTo>
                <a:lnTo>
                  <a:pt x="7316080" y="5754588"/>
                </a:lnTo>
                <a:lnTo>
                  <a:pt x="0" y="5754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61631" y="781050"/>
            <a:ext cx="529766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DLTHON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1050"/>
            <a:ext cx="164242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AIFFEL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6676" y="1977768"/>
            <a:ext cx="13254858" cy="104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8"/>
              </a:lnSpc>
            </a:pPr>
            <a:r>
              <a:rPr lang="en-US" sz="7094" spc="-70">
                <a:solidFill>
                  <a:srgbClr val="191919"/>
                </a:solidFill>
                <a:latin typeface="210 8비트"/>
                <a:ea typeface="210 8비트"/>
                <a:cs typeface="210 8비트"/>
                <a:sym typeface="210 8비트"/>
              </a:rPr>
              <a:t>저한테 대체 뭘 바라시는 겁니까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720382"/>
            <a:ext cx="29759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2025.5.7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61631" y="8960766"/>
            <a:ext cx="5890392" cy="53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박민경 , 이주연, 김민지, 김지환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828800" y="2548443"/>
            <a:ext cx="21945600" cy="928912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70895" y="2580874"/>
            <a:ext cx="13765665" cy="4241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2가지 방식의 Augmentation 실험 </a:t>
            </a:r>
          </a:p>
          <a:p>
            <a:pPr algn="l" marL="738276" indent="-369138" lvl="1">
              <a:lnSpc>
                <a:spcPts val="4787"/>
              </a:lnSpc>
              <a:buAutoNum type="arabicPeriod" startAt="1"/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KorEDA</a:t>
            </a:r>
          </a:p>
          <a:p>
            <a:pPr algn="l" marL="738276" indent="-369138" lvl="1">
              <a:lnSpc>
                <a:spcPts val="4787"/>
              </a:lnSpc>
              <a:spcBef>
                <a:spcPct val="0"/>
              </a:spcBef>
              <a:buAutoNum type="arabicPeriod" startAt="1"/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GPT-4.1-mini 를 활용한 generative augmentation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모든 데이터 증강 방식은 data leakage를 피하기 위해 split후 사용, train, validation set에 대해서 증강함.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두 방식 모두 데이터 한 개당 두개 증강 생성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797" y="948055"/>
            <a:ext cx="4807911" cy="82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Augmentation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183" y="2195032"/>
            <a:ext cx="13765665" cy="486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276" indent="-369138" lvl="1">
              <a:lnSpc>
                <a:spcPts val="4787"/>
              </a:lnSpc>
              <a:buAutoNum type="arabicPeriod" startAt="1"/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KorEDA</a:t>
            </a:r>
          </a:p>
          <a:p>
            <a:pPr algn="l" marL="738276" indent="-369138" lvl="1">
              <a:lnSpc>
                <a:spcPts val="4787"/>
              </a:lnSpc>
              <a:buFont typeface="Arial"/>
              <a:buChar char="•"/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SR: Synonym Replacement, 특정 단어를 유의어로 교체 </a:t>
            </a:r>
          </a:p>
          <a:p>
            <a:pPr algn="l" marL="738276" indent="-369138" lvl="1">
              <a:lnSpc>
                <a:spcPts val="4787"/>
              </a:lnSpc>
              <a:buFont typeface="Arial"/>
              <a:buChar char="•"/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RI: Random Insertion, 임의의 단어를 삽입 </a:t>
            </a:r>
          </a:p>
          <a:p>
            <a:pPr algn="l" marL="738276" indent="-369138" lvl="1">
              <a:lnSpc>
                <a:spcPts val="4787"/>
              </a:lnSpc>
              <a:buFont typeface="Arial"/>
              <a:buChar char="•"/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RS: Random Swap, 문장 내 임의의 두 단어의 위치를 바꿈</a:t>
            </a:r>
          </a:p>
          <a:p>
            <a:pPr algn="l" marL="738276" indent="-369138" lvl="1">
              <a:lnSpc>
                <a:spcPts val="4787"/>
              </a:lnSpc>
              <a:buFont typeface="Arial"/>
              <a:buChar char="•"/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RD: Random Deletion: 임의의 단어를 삭제</a:t>
            </a:r>
          </a:p>
          <a:p>
            <a:pPr algn="l">
              <a:lnSpc>
                <a:spcPts val="4787"/>
              </a:lnSpc>
            </a:pP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카이스트에서 만든 Korean WordNet을 사용한 EDA 방식 사용.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94797" y="948055"/>
            <a:ext cx="4221561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Augmentation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0" y="7059856"/>
            <a:ext cx="18288000" cy="2948907"/>
            <a:chOff x="0" y="0"/>
            <a:chExt cx="4816593" cy="7766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776667"/>
            </a:xfrm>
            <a:custGeom>
              <a:avLst/>
              <a:gdLst/>
              <a:ahLst/>
              <a:cxnLst/>
              <a:rect r="r" b="b" t="t" l="l"/>
              <a:pathLst>
                <a:path h="776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76667"/>
                  </a:lnTo>
                  <a:lnTo>
                    <a:pt x="0" y="776667"/>
                  </a:lnTo>
                  <a:close/>
                </a:path>
              </a:pathLst>
            </a:custGeom>
            <a:solidFill>
              <a:srgbClr val="E9E9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816593" cy="833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 b="true">
                  <a:solidFill>
                    <a:srgbClr val="000000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선정 이유 : 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1. 한글용으로 최적화됨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2. SR, RI, RS, RD 등으로 간단하고 빠르게 증강 가능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3. 무작위 규칙 기반 대체/삽입/삭제 해 모델이 문장 구조 다양성에 익숙해지도록 한다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24147" y="2754047"/>
            <a:ext cx="5984423" cy="3620576"/>
          </a:xfrm>
          <a:custGeom>
            <a:avLst/>
            <a:gdLst/>
            <a:ahLst/>
            <a:cxnLst/>
            <a:rect r="r" b="b" t="t" l="l"/>
            <a:pathLst>
              <a:path h="3620576" w="5984423">
                <a:moveTo>
                  <a:pt x="0" y="0"/>
                </a:moveTo>
                <a:lnTo>
                  <a:pt x="5984422" y="0"/>
                </a:lnTo>
                <a:lnTo>
                  <a:pt x="5984422" y="3620576"/>
                </a:lnTo>
                <a:lnTo>
                  <a:pt x="0" y="3620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797" y="948055"/>
            <a:ext cx="4221561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Augmentation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0101" y="2487996"/>
            <a:ext cx="8421750" cy="388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7"/>
              </a:lnSpc>
              <a:spcBef>
                <a:spcPct val="0"/>
              </a:spcBef>
            </a:pPr>
            <a:r>
              <a:rPr lang="en-US" sz="311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2. GPT-4.1-mini 를 사용한 데이터 증강</a:t>
            </a:r>
          </a:p>
          <a:p>
            <a:pPr algn="l" marL="673508" indent="-336754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31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Train, Validation set의 각 데이터에 대해서 2개씩 증강 요청 </a:t>
            </a:r>
          </a:p>
          <a:p>
            <a:pPr algn="l" marL="673508" indent="-336754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31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 shot prompting을 통한 생성 예시 제시</a:t>
            </a:r>
          </a:p>
          <a:p>
            <a:pPr algn="l" marL="673508" indent="-336754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31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train 3477 → 10373 개 데이터로 증강(중복 처리 후)</a:t>
            </a:r>
          </a:p>
          <a:p>
            <a:pPr algn="l" marL="673508" indent="-336754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31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val 745 → 2256개 데이터로 증강(중복 처리 후)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7689073"/>
            <a:ext cx="18288000" cy="2319691"/>
            <a:chOff x="0" y="0"/>
            <a:chExt cx="4816593" cy="6109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610947"/>
            </a:xfrm>
            <a:custGeom>
              <a:avLst/>
              <a:gdLst/>
              <a:ahLst/>
              <a:cxnLst/>
              <a:rect r="r" b="b" t="t" l="l"/>
              <a:pathLst>
                <a:path h="61094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0947"/>
                  </a:lnTo>
                  <a:lnTo>
                    <a:pt x="0" y="610947"/>
                  </a:lnTo>
                  <a:close/>
                </a:path>
              </a:pathLst>
            </a:custGeom>
            <a:solidFill>
              <a:srgbClr val="E9E9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816593" cy="668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sz="2699" b="true">
                  <a:solidFill>
                    <a:srgbClr val="000000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선정 이유 : 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1. 프롬프트 기반 문장 생성 가능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 2.  의미 유지 기반의 문장 생성 : 감정 표현이 유지된 상태로 문장 다변화 가능</a:t>
              </a:r>
            </a:p>
            <a:p>
              <a:pPr algn="ctr">
                <a:lnSpc>
                  <a:spcPts val="377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797" y="948055"/>
            <a:ext cx="4221561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Augmentation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6049" y="2646944"/>
            <a:ext cx="7185889" cy="59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아빠, 나 급하게 돈이 필요한데 100만원만 빨리 보내줄 수 있어?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100만원씩이나 어디에 쓰는데?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그건 중요하지 않아, 그냥 빨리 보내줘.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아빠 요즘 힘든 거 알잖아.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아니야, 거짓말 하지 마. 아빠 돈 벌잖아, 그정도는 있을 거야.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아빠도 주고 싶은데 진짜 상황이 안 좋아서 그래.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아, 정말 화나게 하지 말고 빨리 보내달라고.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미안해, 지금은 못 보내줘.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그래, 그럼 아빠 서랍에 있는 통장 가져갈게.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아들, 내가 최대한 빨리 구해줄게, 조금만 기다려줘.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아버지, 급하게 100만원이 필요해요. 빨리 보내줄 수 있어요?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100만원이나 필요한 이유가 뭐야?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그건 신경 쓰지 말고 빨리 보내줘요.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아빠 요즘 상황 어렵다는 거 알면서.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아니야, 거짓말하지 마. 아빠 돈 버는 거 알잖아, 그 정도는 있잖아.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아빠도 주고 싶은 마음은 있지만 상황이 여의치 않아.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진짜 귀찮게 하지 말고 얼른 보내줘.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미안해, 지금은 못 보내겠어.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알겠어, 그럼 아빠 서랍에서 통장 가져갈게.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아들, 금방 돈 구해볼게, 조금만 기다려줘.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5578" y="4312752"/>
            <a:ext cx="6301148" cy="281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아빠 나 급하게 살 거 생겼는데 빨리 100만원만 보내줘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어떤 걸 사는데 100만원이나 필요하니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그건 알 바 없고 빨리 보내주기나 해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아빠가 요즘 상황이 안좋은 거 알잖아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 거짓말 치지마 아빠 돈 벌잖아 그 정도는 있을 거 아니야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아빠도 주고 싶은데 정말 상황이 여의치 않아서 그래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 진짜 짜증나게 헛소리하지 말고 빨리 보내줘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아빠가 미안해 못 보내줘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그래 그럼 아빠 서랍에 있는 통장 가져간다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아들 아빠가 얼른 구해줄게 조금만 기다려주겠니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100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4535350"/>
          <a:ext cx="16548847" cy="5162550"/>
        </p:xfrm>
        <a:graphic>
          <a:graphicData uri="http://schemas.openxmlformats.org/drawingml/2006/table">
            <a:tbl>
              <a:tblPr/>
              <a:tblGrid>
                <a:gridCol w="5264317"/>
                <a:gridCol w="11284530"/>
              </a:tblGrid>
              <a:tr h="93643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형태소 기반의 토크나이징 방법을 사용하여 한국어의 특성을 반영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140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아키텍처 기반의 Discriminator로, 입력 문장에서 일부 토큰을 가짜로 교체하여 이를 판별하는 방식으로 학습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09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KoElectra-base-v3-discriminator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ELECTRA는 'Replaced Token Detection' 방식을 사용하여, 생성된 가짜 토큰이 실제인지 판별하는 방식으로 학습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5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klue/RoBERTa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기존 RoBERTa </a:t>
                      </a:r>
                      <a:r>
                        <a:rPr lang="en-US" sz="1599">
                          <a:solidFill>
                            <a:srgbClr val="1919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모델은 영어 중심의 데이터셋으로 학습되었으나, KLUE/RoBERTa는 한국어에 최적화된 사전 학습을 통해 한국어 이해 능력을 향상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85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KoBERT (SKT)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한국어 위키백과와 뉴스 데이터를 기반으로 학습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6965" y="942975"/>
            <a:ext cx="770242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모델 서칭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6965" y="1928325"/>
            <a:ext cx="7027753" cy="172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191919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모델 서칭을 위한 데이터 특징</a:t>
            </a:r>
          </a:p>
          <a:p>
            <a:pPr algn="l">
              <a:lnSpc>
                <a:spcPts val="420"/>
              </a:lnSpc>
              <a:spcBef>
                <a:spcPct val="0"/>
              </a:spcBef>
            </a:pPr>
          </a:p>
          <a:p>
            <a:pPr algn="l" marL="496567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한국어 텍스트 분류 작업에 적합</a:t>
            </a:r>
          </a:p>
          <a:p>
            <a:pPr algn="l" marL="496567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감정 분석, 의도 분류, 혐오 표현 탐지 등과 유사한 특성</a:t>
            </a:r>
          </a:p>
          <a:p>
            <a:pPr algn="l" marL="496567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한국어에 특화된 사전학습 모델을 사용하는 것이 효과적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6965" y="3904446"/>
            <a:ext cx="2345035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191919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실험 진행한 모델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67068" y="4674103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CE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34883" y="2272844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19657" y="2749095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C6A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38472" y="3386634"/>
            <a:ext cx="324082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8FAF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F1 기준으로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8FAF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베스트 모델 선택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2260" y="3396159"/>
            <a:ext cx="3660335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데이터에 따라 결과가 달라질 수 있으므로 여러 모델과 토크나이저 조합을 실험하여 최적의 성능을 찾아야 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9468" y="942975"/>
            <a:ext cx="2656921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주요 시도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56720" y="3671666"/>
            <a:ext cx="2611975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모델과 토크나이저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적용 실험</a:t>
            </a:r>
          </a:p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19468" y="6169528"/>
            <a:ext cx="4070057" cy="125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줄바꿈 표시 유무와 불용어처리 유무에 대한 전처리 방식을 </a:t>
            </a:r>
          </a:p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다르게 진행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17419" y="2951024"/>
            <a:ext cx="5728527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동일 모델에서 loss를 기준으로 최적모델을 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선택한 것과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validation의 f1 score를 기준으로 최적 모델을 선택한 결과를 비교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082595" y="5358944"/>
            <a:ext cx="3086100" cy="30861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8B8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814995" y="5557461"/>
            <a:ext cx="2611975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Data 증강방식과 베이스라인 모델 학습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545834" y="6387644"/>
            <a:ext cx="3086100" cy="308610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A88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082506" y="7163773"/>
            <a:ext cx="2012756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외부 데이터를 사용한 학습 진행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55404" y="6127929"/>
            <a:ext cx="2340482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전처리 방식을</a:t>
            </a:r>
            <a:r>
              <a:rPr lang="en-US" sz="2799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달리 하여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9191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학습 진행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08665" y="7890213"/>
            <a:ext cx="407005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일반대화에 대해 외부데이터를 통해 학습진행 시도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43693" y="5758359"/>
            <a:ext cx="572852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Dada 증강방식 적용 유무에 따른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모델 학습 비교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82171" y="2294434"/>
          <a:ext cx="16230600" cy="7134225"/>
        </p:xfrm>
        <a:graphic>
          <a:graphicData uri="http://schemas.openxmlformats.org/drawingml/2006/table">
            <a:tbl>
              <a:tblPr/>
              <a:tblGrid>
                <a:gridCol w="6366330"/>
                <a:gridCol w="6981839"/>
                <a:gridCol w="2882431"/>
              </a:tblGrid>
              <a:tr h="8522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모델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토크나이저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</a:tr>
              <a:tr h="785244">
                <a:tc rowSpan="3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</a:t>
                      </a: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</a:t>
                      </a: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u="sng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0.9041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785244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</a:t>
                      </a: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klue/RoBERTa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0.8884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244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</a:t>
                      </a: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KoBERT (SKT)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0.8287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244">
                <a:tc rowSpan="3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A88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A88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u="sng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A881"/>
                    </a:solidFill>
                  </a:tcPr>
                </a:tc>
              </a:tr>
              <a:tr h="785244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A88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KoBERT (SKT)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0.8510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244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A88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klue/RoBERTa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호환실패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524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klue/RoBERTa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8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klue/RoBERTa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88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 u="sng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0.9108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888"/>
                    </a:solidFill>
                  </a:tcPr>
                </a:tc>
              </a:tr>
              <a:tr h="78524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KoBERT (SKT)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KoBERT (SKT)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0.7510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B6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6965" y="942975"/>
            <a:ext cx="14054421" cy="77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9"/>
              </a:lnSpc>
              <a:spcBef>
                <a:spcPct val="0"/>
              </a:spcBef>
            </a:pPr>
            <a:r>
              <a:rPr lang="en-US" sz="4506" spc="-6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모델과 토크나이저 적용 실험 (loss 기준 best model 선택)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6965" y="942975"/>
            <a:ext cx="10772836" cy="77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9"/>
              </a:lnSpc>
              <a:spcBef>
                <a:spcPct val="0"/>
              </a:spcBef>
            </a:pPr>
            <a:r>
              <a:rPr lang="en-US" sz="4506" spc="-6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전처리 방식을 달리 하여 학습 진행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82171" y="3856534"/>
          <a:ext cx="16230600" cy="4010025"/>
        </p:xfrm>
        <a:graphic>
          <a:graphicData uri="http://schemas.openxmlformats.org/drawingml/2006/table">
            <a:tbl>
              <a:tblPr/>
              <a:tblGrid>
                <a:gridCol w="5737324"/>
                <a:gridCol w="7610845"/>
                <a:gridCol w="2882431"/>
              </a:tblGrid>
              <a:tr h="855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모델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전처리 방식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</a:tr>
              <a:tr h="788542">
                <a:tc rowSpan="4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줄 바꿈 표시 X, 불용어 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0.8977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542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줄 바꿈 표시 O, 불용어 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0.8659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542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줄 바꿈 표시 X, 불용어 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0.8916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542">
                <a:tc vMerge="true"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  <a:p>
                      <a:pPr algn="just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줄 바꿈 표시 O, 불용어 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0.9010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6965" y="942975"/>
            <a:ext cx="10772836" cy="77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9"/>
              </a:lnSpc>
              <a:spcBef>
                <a:spcPct val="0"/>
              </a:spcBef>
            </a:pPr>
            <a:r>
              <a:rPr lang="en-US" sz="4506" spc="-6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외부 데이터를 사용한 학습 진행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82171" y="4204282"/>
          <a:ext cx="16230600" cy="2447925"/>
        </p:xfrm>
        <a:graphic>
          <a:graphicData uri="http://schemas.openxmlformats.org/drawingml/2006/table">
            <a:tbl>
              <a:tblPr/>
              <a:tblGrid>
                <a:gridCol w="8051167"/>
                <a:gridCol w="2472115"/>
                <a:gridCol w="5707317"/>
              </a:tblGrid>
              <a:tr h="8611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모델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기준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</a:tr>
              <a:tr h="79339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</a:t>
                      </a: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0.8997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39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</a:t>
                      </a: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f1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0.9049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10435" y="10034149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640918" y="1889823"/>
            <a:ext cx="305260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40918" y="2612135"/>
            <a:ext cx="2416440" cy="189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 정의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 접근</a:t>
            </a:r>
          </a:p>
          <a:p>
            <a:pPr algn="l">
              <a:lnSpc>
                <a:spcPts val="51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77209" y="2459377"/>
            <a:ext cx="2416440" cy="189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생성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Augmentation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5130" y="6619354"/>
            <a:ext cx="2416440" cy="124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평가지표 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결과 분석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40918" y="6262231"/>
            <a:ext cx="2659789" cy="124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모델 서칭</a:t>
            </a: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주요 시도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40918" y="5439613"/>
            <a:ext cx="305260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모델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9129" y="1737065"/>
            <a:ext cx="305260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전처리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59129" y="5571791"/>
            <a:ext cx="305260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59129" y="8456089"/>
            <a:ext cx="305260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12743" y="1279064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12743" y="4818422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83164" y="1126307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83164" y="4953000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83164" y="7888836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name="AutoShape 20" id="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13034" y="3919538"/>
          <a:ext cx="16230600" cy="4010025"/>
        </p:xfrm>
        <a:graphic>
          <a:graphicData uri="http://schemas.openxmlformats.org/drawingml/2006/table">
            <a:tbl>
              <a:tblPr/>
              <a:tblGrid>
                <a:gridCol w="5406225"/>
                <a:gridCol w="5928910"/>
                <a:gridCol w="2447733"/>
                <a:gridCol w="2447733"/>
              </a:tblGrid>
              <a:tr h="8558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모델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토크나이저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증강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</a:tr>
              <a:tr h="78854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KorEDA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0.8836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54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KorEDA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0.8987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54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GPT-4.1-mini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0.8920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78854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GPT-4.1-mini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0.9093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6965" y="942975"/>
            <a:ext cx="10772836" cy="77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9"/>
              </a:lnSpc>
              <a:spcBef>
                <a:spcPct val="0"/>
              </a:spcBef>
            </a:pPr>
            <a:r>
              <a:rPr lang="en-US" sz="4506" spc="-6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Data 증강방식과 베이스라인 모델 학습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6965" y="942975"/>
            <a:ext cx="10772836" cy="77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9"/>
              </a:lnSpc>
              <a:spcBef>
                <a:spcPct val="0"/>
              </a:spcBef>
            </a:pPr>
            <a:r>
              <a:rPr lang="en-US" sz="4506" spc="-6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F1 기준으로 베스트 모델 선택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3454" y="2600230"/>
            <a:ext cx="16721093" cy="599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2521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모델 학습 시에는 일반적으로 손실 함수(loss) 값을 최소화하는 방향으로 파라미터가 최적화된다.</a:t>
            </a:r>
            <a:r>
              <a:rPr lang="en-US" sz="2521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 </a:t>
            </a:r>
          </a:p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2521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그러나 분류 문제에서는 단순한 정확도나 손실 값만으로는 모델의 성능을 충분히 평가하기 어렵다.</a:t>
            </a:r>
          </a:p>
          <a:p>
            <a:pPr algn="l">
              <a:lnSpc>
                <a:spcPts val="3530"/>
              </a:lnSpc>
              <a:spcBef>
                <a:spcPct val="0"/>
              </a:spcBef>
            </a:pPr>
          </a:p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2521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따라서 f1-score와 같은 정밀도(Precision)와 재현율(Recall)을 함께 고려하는 종합 평가 지표를 기준으로 베스트 모델을 선정하는 것이 더욱 합리적이다. </a:t>
            </a:r>
          </a:p>
          <a:p>
            <a:pPr algn="l">
              <a:lnSpc>
                <a:spcPts val="3530"/>
              </a:lnSpc>
              <a:spcBef>
                <a:spcPct val="0"/>
              </a:spcBef>
            </a:pPr>
          </a:p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2521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본 실험에서는 </a:t>
            </a:r>
            <a:r>
              <a:rPr lang="en-US" sz="2521" u="sng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load_best_model_at_end=True 설정을 통해 검증 과정 중 가장 높은 f1-score를 기록한 시점의 모델을 자동으로 저장하고 불러오도록 하였으며, metric_for_best_model='f1'로 지정함으로써 f1-score를 모델 선택의 기준 지표로 활용</a:t>
            </a:r>
            <a:r>
              <a:rPr lang="en-US" sz="2521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하였다. </a:t>
            </a:r>
          </a:p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2521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이로써 단순히 손실이 낮은 모델이 아닌, </a:t>
            </a:r>
            <a:r>
              <a:rPr lang="en-US" sz="2521" u="sng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실제 분류 성능이 우수한 모델을 선택</a:t>
            </a:r>
            <a:r>
              <a:rPr lang="en-US" sz="2521">
                <a:solidFill>
                  <a:srgbClr val="191919"/>
                </a:solidFill>
                <a:latin typeface="경기천년제목 Light"/>
                <a:ea typeface="경기천년제목 Light"/>
                <a:cs typeface="경기천년제목 Light"/>
                <a:sym typeface="경기천년제목 Light"/>
              </a:rPr>
              <a:t>할 수 있도록 설정하였다. </a:t>
            </a:r>
          </a:p>
          <a:p>
            <a:pPr algn="l">
              <a:lnSpc>
                <a:spcPts val="3950"/>
              </a:lnSpc>
              <a:spcBef>
                <a:spcPct val="0"/>
              </a:spcBef>
            </a:pPr>
          </a:p>
          <a:p>
            <a:pPr algn="l">
              <a:lnSpc>
                <a:spcPts val="3950"/>
              </a:lnSpc>
              <a:spcBef>
                <a:spcPct val="0"/>
              </a:spcBef>
            </a:pPr>
            <a:r>
              <a:rPr lang="en-US" b="true" sz="2821">
                <a:solidFill>
                  <a:srgbClr val="191919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동일 모델에서 loss를 기준으로 최적모델을 선택한 것과, </a:t>
            </a:r>
          </a:p>
          <a:p>
            <a:pPr algn="l">
              <a:lnSpc>
                <a:spcPts val="3950"/>
              </a:lnSpc>
              <a:spcBef>
                <a:spcPct val="0"/>
              </a:spcBef>
            </a:pPr>
            <a:r>
              <a:rPr lang="en-US" b="true" sz="2821">
                <a:solidFill>
                  <a:srgbClr val="191919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validation의 f1 score를 기준으로 최적 모델을 선택한 결과를 비교한 결과 </a:t>
            </a:r>
          </a:p>
          <a:p>
            <a:pPr algn="l">
              <a:lnSpc>
                <a:spcPts val="3950"/>
              </a:lnSpc>
              <a:spcBef>
                <a:spcPct val="0"/>
              </a:spcBef>
            </a:pPr>
            <a:r>
              <a:rPr lang="en-US" b="true" sz="2821">
                <a:solidFill>
                  <a:srgbClr val="191919"/>
                </a:solidFill>
                <a:latin typeface="경기천년제목 Bold"/>
                <a:ea typeface="경기천년제목 Bold"/>
                <a:cs typeface="경기천년제목 Bold"/>
                <a:sym typeface="경기천년제목 Bold"/>
              </a:rPr>
              <a:t>후자의 방식이 실제 테스트 데이터에서의 분류 성능 측면에서 더 일관되고 안정적인 결과를 보였다.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4637584"/>
          <a:ext cx="16230600" cy="2447925"/>
        </p:xfrm>
        <a:graphic>
          <a:graphicData uri="http://schemas.openxmlformats.org/drawingml/2006/table">
            <a:tbl>
              <a:tblPr/>
              <a:tblGrid>
                <a:gridCol w="6366330"/>
                <a:gridCol w="6981839"/>
                <a:gridCol w="2882431"/>
              </a:tblGrid>
              <a:tr h="8611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모델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토크나이저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210 국민체조"/>
                          <a:ea typeface="210 국민체조"/>
                          <a:cs typeface="210 국민체조"/>
                          <a:sym typeface="210 국민체조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5B"/>
                    </a:solidFill>
                  </a:tcPr>
                </a:tc>
              </a:tr>
              <a:tr h="79339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klue/bert-base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0.8997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339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191919"/>
                          </a:solidFill>
                          <a:latin typeface="팔일오"/>
                          <a:ea typeface="팔일오"/>
                          <a:cs typeface="팔일오"/>
                          <a:sym typeface="팔일오"/>
                        </a:rPr>
                        <a:t>monologg/koelectra-base-v3-discriminator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준명조"/>
                          <a:ea typeface="준명조"/>
                          <a:cs typeface="준명조"/>
                          <a:sym typeface="준명조"/>
                        </a:rPr>
                        <a:t>0.9049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6965" y="942975"/>
            <a:ext cx="10772836" cy="771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9"/>
              </a:lnSpc>
              <a:spcBef>
                <a:spcPct val="0"/>
              </a:spcBef>
            </a:pPr>
            <a:r>
              <a:rPr lang="en-US" sz="4506" spc="-6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F1 기준으로 베스트 모델 선택 - 베이스라인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9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26835" y="7967357"/>
            <a:ext cx="11301259" cy="1144252"/>
          </a:xfrm>
          <a:custGeom>
            <a:avLst/>
            <a:gdLst/>
            <a:ahLst/>
            <a:cxnLst/>
            <a:rect r="r" b="b" t="t" l="l"/>
            <a:pathLst>
              <a:path h="1144252" w="11301259">
                <a:moveTo>
                  <a:pt x="0" y="0"/>
                </a:moveTo>
                <a:lnTo>
                  <a:pt x="11301259" y="0"/>
                </a:lnTo>
                <a:lnTo>
                  <a:pt x="11301259" y="1144253"/>
                </a:lnTo>
                <a:lnTo>
                  <a:pt x="0" y="11442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5585498"/>
            <a:ext cx="7784094" cy="2038960"/>
          </a:xfrm>
          <a:custGeom>
            <a:avLst/>
            <a:gdLst/>
            <a:ahLst/>
            <a:cxnLst/>
            <a:rect r="r" b="b" t="t" l="l"/>
            <a:pathLst>
              <a:path h="2038960" w="7784094">
                <a:moveTo>
                  <a:pt x="0" y="0"/>
                </a:moveTo>
                <a:lnTo>
                  <a:pt x="7784094" y="0"/>
                </a:lnTo>
                <a:lnTo>
                  <a:pt x="7784094" y="2038959"/>
                </a:lnTo>
                <a:lnTo>
                  <a:pt x="0" y="2038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48055"/>
            <a:ext cx="3934391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제출 최종 모델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0248" y="1957246"/>
            <a:ext cx="16559052" cy="328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GPT - 4.1 Augmentation data</a:t>
            </a:r>
          </a:p>
          <a:p>
            <a:pPr algn="r">
              <a:lnSpc>
                <a:spcPts val="6589"/>
              </a:lnSpc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+ </a:t>
            </a:r>
            <a:r>
              <a:rPr lang="en-US" sz="4706" spc="-65" u="sng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일반 전처리</a:t>
            </a:r>
          </a:p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+ </a:t>
            </a:r>
            <a:r>
              <a:rPr lang="en-US" sz="4706" spc="-65" u="sng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klue/bert-base 모델</a:t>
            </a: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, 토크나이저 사용</a:t>
            </a:r>
          </a:p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+ F1 기반 Best model 선정, Earlystopping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4227313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계획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3137198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결과분석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043402" y="2413919"/>
            <a:ext cx="4442293" cy="44422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84815" y="4408752"/>
            <a:ext cx="7759185" cy="141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일반 대화 데이터의 생성과정에서  노이즈 데이터, 혹은 일반적이지 않거나 편향된 분포의 데이터를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형성했을 가능성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4408752"/>
            <a:ext cx="8353816" cy="237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Pretrained model을 잘 선택하는 것이 finetuning 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성능에 차이를 줄 수 있음</a:t>
            </a:r>
          </a:p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부족한 데이터를 증강하는 것이 성능 개선에 도움이 됨</a:t>
            </a:r>
          </a:p>
          <a:p>
            <a:pPr algn="ctr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한국어에 능숙한 LLM을 활용한 데이터 증강 방식이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한국어 데이터 증강에 도움됨 (KorEDA보다)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9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94003">
            <a:off x="5735858" y="3630376"/>
            <a:ext cx="6461515" cy="2725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100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목표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22463" y="2736025"/>
          <a:ext cx="10378298" cy="5516765"/>
        </p:xfrm>
        <a:graphic>
          <a:graphicData uri="http://schemas.openxmlformats.org/drawingml/2006/table">
            <a:tbl>
              <a:tblPr/>
              <a:tblGrid>
                <a:gridCol w="2594574"/>
                <a:gridCol w="2594574"/>
                <a:gridCol w="2594574"/>
                <a:gridCol w="2594574"/>
              </a:tblGrid>
              <a:tr h="11985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협박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1919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갈취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직장 내 괴롭힘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기타 괴롭힘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37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폭력적이거나 위협적인 언어를 통해 상대에게 두려움을 주는 대화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강압적으로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 금전이나 물건을 요구하는 대화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업무 외적인 요구나 상사의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 횡포, 인격모독 등이 포함된 직장 내 부당한 요구나 언행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성적 발언, 외모 비하, 따돌림 등 기타 다양한 형태의 괴롭힘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4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지금 너 스스로를 죽여달라고 애원하는 것인가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어이 거기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예 너 말이야 너 이리 오라고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나 이틀 뒤에 가나다 음식점 예약 좀 해줘.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가나다 음식점이요?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너 되게 귀여운 거 알지?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나보다 작은 남자는 첨 봤어.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947255" y="3172532"/>
          <a:ext cx="4473632" cy="3757528"/>
        </p:xfrm>
        <a:graphic>
          <a:graphicData uri="http://schemas.openxmlformats.org/drawingml/2006/table">
            <a:tbl>
              <a:tblPr/>
              <a:tblGrid>
                <a:gridCol w="2094904"/>
              </a:tblGrid>
              <a:tr h="9430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일반 대화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323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괴롭힘과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 무관한 일상적인 대화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14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오늘 날씨 어때?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날씨 맑고 기온도 적당해서 좋아. 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그러게, 나도 바람 쐬고 싶어.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0" y="8785592"/>
            <a:ext cx="18288000" cy="1223172"/>
            <a:chOff x="0" y="0"/>
            <a:chExt cx="4816593" cy="3221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322152"/>
            </a:xfrm>
            <a:custGeom>
              <a:avLst/>
              <a:gdLst/>
              <a:ahLst/>
              <a:cxnLst/>
              <a:rect r="r" b="b" t="t" l="l"/>
              <a:pathLst>
                <a:path h="32215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22152"/>
                  </a:lnTo>
                  <a:lnTo>
                    <a:pt x="0" y="322152"/>
                  </a:lnTo>
                  <a:close/>
                </a:path>
              </a:pathLst>
            </a:custGeom>
            <a:solidFill>
              <a:srgbClr val="E9E9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816593" cy="37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RoxboroughCF"/>
                  <a:ea typeface="RoxboroughCF"/>
                  <a:cs typeface="RoxboroughCF"/>
                  <a:sym typeface="RoxboroughCF"/>
                </a:rPr>
                <a:t>텍스트로 주어진 대화를 다섯 가지 클래스 중 일반 대화를 정확하게 분류하는 딥러닝 모델을 개발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3950" y="944123"/>
            <a:ext cx="15095450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문제정의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2463" y="1977061"/>
            <a:ext cx="1583769" cy="57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train.csv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00444" y="2087484"/>
            <a:ext cx="1420535" cy="57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test.csv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17143" y="3203453"/>
            <a:ext cx="4273212" cy="1031497"/>
          </a:xfrm>
          <a:custGeom>
            <a:avLst/>
            <a:gdLst/>
            <a:ahLst/>
            <a:cxnLst/>
            <a:rect r="r" b="b" t="t" l="l"/>
            <a:pathLst>
              <a:path h="1031497" w="4273212">
                <a:moveTo>
                  <a:pt x="0" y="0"/>
                </a:moveTo>
                <a:lnTo>
                  <a:pt x="4273211" y="0"/>
                </a:lnTo>
                <a:lnTo>
                  <a:pt x="4273211" y="1031497"/>
                </a:lnTo>
                <a:lnTo>
                  <a:pt x="0" y="1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31034" y="380365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0101" y="944123"/>
            <a:ext cx="2470123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 접근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9056" y="3477266"/>
            <a:ext cx="4024366" cy="45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내용 파악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817143" y="4749326"/>
            <a:ext cx="4273212" cy="1031497"/>
          </a:xfrm>
          <a:custGeom>
            <a:avLst/>
            <a:gdLst/>
            <a:ahLst/>
            <a:cxnLst/>
            <a:rect r="r" b="b" t="t" l="l"/>
            <a:pathLst>
              <a:path h="1031497" w="4273212">
                <a:moveTo>
                  <a:pt x="0" y="0"/>
                </a:moveTo>
                <a:lnTo>
                  <a:pt x="4273211" y="0"/>
                </a:lnTo>
                <a:lnTo>
                  <a:pt x="4273211" y="1031497"/>
                </a:lnTo>
                <a:lnTo>
                  <a:pt x="0" y="1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19056" y="5023140"/>
            <a:ext cx="402436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EDA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817143" y="6295173"/>
            <a:ext cx="4273212" cy="1031497"/>
          </a:xfrm>
          <a:custGeom>
            <a:avLst/>
            <a:gdLst/>
            <a:ahLst/>
            <a:cxnLst/>
            <a:rect r="r" b="b" t="t" l="l"/>
            <a:pathLst>
              <a:path h="1031497" w="4273212">
                <a:moveTo>
                  <a:pt x="0" y="0"/>
                </a:moveTo>
                <a:lnTo>
                  <a:pt x="4273211" y="0"/>
                </a:lnTo>
                <a:lnTo>
                  <a:pt x="4273211" y="1031497"/>
                </a:lnTo>
                <a:lnTo>
                  <a:pt x="0" y="1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19056" y="6568986"/>
            <a:ext cx="402436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생성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817143" y="8102201"/>
            <a:ext cx="4273212" cy="1031497"/>
          </a:xfrm>
          <a:custGeom>
            <a:avLst/>
            <a:gdLst/>
            <a:ahLst/>
            <a:cxnLst/>
            <a:rect r="r" b="b" t="t" l="l"/>
            <a:pathLst>
              <a:path h="1031497" w="4273212">
                <a:moveTo>
                  <a:pt x="0" y="0"/>
                </a:moveTo>
                <a:lnTo>
                  <a:pt x="4273211" y="0"/>
                </a:lnTo>
                <a:lnTo>
                  <a:pt x="4273211" y="1031496"/>
                </a:lnTo>
                <a:lnTo>
                  <a:pt x="0" y="1031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20847" y="8376014"/>
            <a:ext cx="402436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Augmentation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557822" y="3302095"/>
            <a:ext cx="4273212" cy="1031497"/>
          </a:xfrm>
          <a:custGeom>
            <a:avLst/>
            <a:gdLst/>
            <a:ahLst/>
            <a:cxnLst/>
            <a:rect r="r" b="b" t="t" l="l"/>
            <a:pathLst>
              <a:path h="1031497" w="4273212">
                <a:moveTo>
                  <a:pt x="0" y="0"/>
                </a:moveTo>
                <a:lnTo>
                  <a:pt x="4273212" y="0"/>
                </a:lnTo>
                <a:lnTo>
                  <a:pt x="4273212" y="1031497"/>
                </a:lnTo>
                <a:lnTo>
                  <a:pt x="0" y="1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59735" y="3575908"/>
            <a:ext cx="402436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토크나이저 비교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557822" y="4847968"/>
            <a:ext cx="4273212" cy="1031497"/>
          </a:xfrm>
          <a:custGeom>
            <a:avLst/>
            <a:gdLst/>
            <a:ahLst/>
            <a:cxnLst/>
            <a:rect r="r" b="b" t="t" l="l"/>
            <a:pathLst>
              <a:path h="1031497" w="4273212">
                <a:moveTo>
                  <a:pt x="0" y="0"/>
                </a:moveTo>
                <a:lnTo>
                  <a:pt x="4273212" y="0"/>
                </a:lnTo>
                <a:lnTo>
                  <a:pt x="4273212" y="1031497"/>
                </a:lnTo>
                <a:lnTo>
                  <a:pt x="0" y="1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359735" y="5121782"/>
            <a:ext cx="402436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 비교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557822" y="6393815"/>
            <a:ext cx="4273212" cy="1031497"/>
          </a:xfrm>
          <a:custGeom>
            <a:avLst/>
            <a:gdLst/>
            <a:ahLst/>
            <a:cxnLst/>
            <a:rect r="r" b="b" t="t" l="l"/>
            <a:pathLst>
              <a:path h="1031497" w="4273212">
                <a:moveTo>
                  <a:pt x="0" y="0"/>
                </a:moveTo>
                <a:lnTo>
                  <a:pt x="4273212" y="0"/>
                </a:lnTo>
                <a:lnTo>
                  <a:pt x="4273212" y="1031497"/>
                </a:lnTo>
                <a:lnTo>
                  <a:pt x="0" y="103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359735" y="6667628"/>
            <a:ext cx="402436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실험 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557822" y="7939662"/>
            <a:ext cx="4273212" cy="1031497"/>
          </a:xfrm>
          <a:custGeom>
            <a:avLst/>
            <a:gdLst/>
            <a:ahLst/>
            <a:cxnLst/>
            <a:rect r="r" b="b" t="t" l="l"/>
            <a:pathLst>
              <a:path h="1031497" w="4273212">
                <a:moveTo>
                  <a:pt x="0" y="0"/>
                </a:moveTo>
                <a:lnTo>
                  <a:pt x="4273212" y="0"/>
                </a:lnTo>
                <a:lnTo>
                  <a:pt x="4273212" y="1031496"/>
                </a:lnTo>
                <a:lnTo>
                  <a:pt x="0" y="1031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454097" y="1409128"/>
            <a:ext cx="2999304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57822" y="1378016"/>
            <a:ext cx="413956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91919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MODEL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59735" y="8213475"/>
            <a:ext cx="4024366" cy="44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모델 선정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9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전처리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3950" y="5548233"/>
            <a:ext cx="7579311" cy="3710067"/>
          </a:xfrm>
          <a:custGeom>
            <a:avLst/>
            <a:gdLst/>
            <a:ahLst/>
            <a:cxnLst/>
            <a:rect r="r" b="b" t="t" l="l"/>
            <a:pathLst>
              <a:path h="3710067" w="7579311">
                <a:moveTo>
                  <a:pt x="0" y="0"/>
                </a:moveTo>
                <a:lnTo>
                  <a:pt x="7579311" y="0"/>
                </a:lnTo>
                <a:lnTo>
                  <a:pt x="7579311" y="3710067"/>
                </a:lnTo>
                <a:lnTo>
                  <a:pt x="0" y="3710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0677" y="8063558"/>
            <a:ext cx="268673" cy="266719"/>
          </a:xfrm>
          <a:custGeom>
            <a:avLst/>
            <a:gdLst/>
            <a:ahLst/>
            <a:cxnLst/>
            <a:rect r="r" b="b" t="t" l="l"/>
            <a:pathLst>
              <a:path h="266719" w="268673">
                <a:moveTo>
                  <a:pt x="0" y="0"/>
                </a:moveTo>
                <a:lnTo>
                  <a:pt x="268673" y="0"/>
                </a:lnTo>
                <a:lnTo>
                  <a:pt x="268673" y="266719"/>
                </a:lnTo>
                <a:lnTo>
                  <a:pt x="0" y="266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1594" y="4041730"/>
            <a:ext cx="7783034" cy="2762977"/>
          </a:xfrm>
          <a:custGeom>
            <a:avLst/>
            <a:gdLst/>
            <a:ahLst/>
            <a:cxnLst/>
            <a:rect r="r" b="b" t="t" l="l"/>
            <a:pathLst>
              <a:path h="2762977" w="7783034">
                <a:moveTo>
                  <a:pt x="0" y="0"/>
                </a:moveTo>
                <a:lnTo>
                  <a:pt x="7783034" y="0"/>
                </a:lnTo>
                <a:lnTo>
                  <a:pt x="7783034" y="2762978"/>
                </a:lnTo>
                <a:lnTo>
                  <a:pt x="0" y="2762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14009"/>
            <a:ext cx="7190462" cy="310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데이터의 형태</a:t>
            </a:r>
          </a:p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각 발화마다 줄 바꿈(\n)으로 구분</a:t>
            </a:r>
          </a:p>
          <a:p>
            <a:pPr algn="l">
              <a:lnSpc>
                <a:spcPts val="4123"/>
              </a:lnSpc>
              <a:spcBef>
                <a:spcPct val="0"/>
              </a:spcBef>
            </a:pPr>
            <a:r>
              <a:rPr lang="en-US" sz="2945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공백 라인 존재 </a:t>
            </a:r>
          </a:p>
          <a:p>
            <a:pPr algn="l" marL="635970" indent="-317985" lvl="1">
              <a:lnSpc>
                <a:spcPts val="4123"/>
              </a:lnSpc>
              <a:buFont typeface="Arial"/>
              <a:buChar char="•"/>
            </a:pPr>
            <a:r>
              <a:rPr lang="en-US" sz="2945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상황마다 다른 의미를 가진다 : 침묵한 경우이거나, 결측 데이터인 경우로 판단 </a:t>
            </a:r>
          </a:p>
          <a:p>
            <a:pPr algn="l">
              <a:lnSpc>
                <a:spcPts val="412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341594" y="2614009"/>
            <a:ext cx="7917706" cy="1562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9"/>
              </a:lnSpc>
            </a:pPr>
            <a:r>
              <a:rPr lang="en-US" sz="2942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데이터의 통계량</a:t>
            </a:r>
          </a:p>
          <a:p>
            <a:pPr algn="l">
              <a:lnSpc>
                <a:spcPts val="4119"/>
              </a:lnSpc>
              <a:spcBef>
                <a:spcPct val="0"/>
              </a:spcBef>
            </a:pPr>
            <a:r>
              <a:rPr lang="en-US" sz="2942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클래스 별 텍스트 길이 통계량 대체로 비슷함</a:t>
            </a:r>
          </a:p>
          <a:p>
            <a:pPr algn="l">
              <a:lnSpc>
                <a:spcPts val="41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09119" y="2314267"/>
            <a:ext cx="10524324" cy="6788189"/>
          </a:xfrm>
          <a:custGeom>
            <a:avLst/>
            <a:gdLst/>
            <a:ahLst/>
            <a:cxnLst/>
            <a:rect r="r" b="b" t="t" l="l"/>
            <a:pathLst>
              <a:path h="6788189" w="10524324">
                <a:moveTo>
                  <a:pt x="0" y="0"/>
                </a:moveTo>
                <a:lnTo>
                  <a:pt x="10524324" y="0"/>
                </a:lnTo>
                <a:lnTo>
                  <a:pt x="10524324" y="6788189"/>
                </a:lnTo>
                <a:lnTo>
                  <a:pt x="0" y="6788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69479" y="3911800"/>
            <a:ext cx="1843012" cy="4414401"/>
          </a:xfrm>
          <a:custGeom>
            <a:avLst/>
            <a:gdLst/>
            <a:ahLst/>
            <a:cxnLst/>
            <a:rect r="r" b="b" t="t" l="l"/>
            <a:pathLst>
              <a:path h="4414401" w="1843012">
                <a:moveTo>
                  <a:pt x="0" y="0"/>
                </a:moveTo>
                <a:lnTo>
                  <a:pt x="1843012" y="0"/>
                </a:lnTo>
                <a:lnTo>
                  <a:pt x="1843012" y="4414401"/>
                </a:lnTo>
                <a:lnTo>
                  <a:pt x="0" y="4414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429973" y="3911800"/>
            <a:ext cx="1888750" cy="3069742"/>
          </a:xfrm>
          <a:custGeom>
            <a:avLst/>
            <a:gdLst/>
            <a:ahLst/>
            <a:cxnLst/>
            <a:rect r="r" b="b" t="t" l="l"/>
            <a:pathLst>
              <a:path h="3069742" w="1888750">
                <a:moveTo>
                  <a:pt x="0" y="0"/>
                </a:moveTo>
                <a:lnTo>
                  <a:pt x="1888750" y="0"/>
                </a:lnTo>
                <a:lnTo>
                  <a:pt x="1888750" y="3069742"/>
                </a:lnTo>
                <a:lnTo>
                  <a:pt x="0" y="3069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063426" y="942975"/>
            <a:ext cx="4339815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EDA 시각화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9479" y="2276167"/>
            <a:ext cx="6197257" cy="1635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워드클라우드</a:t>
            </a:r>
          </a:p>
          <a:p>
            <a:pPr algn="l">
              <a:lnSpc>
                <a:spcPts val="3254"/>
              </a:lnSpc>
            </a:pPr>
            <a:r>
              <a:rPr lang="en-US" sz="232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감탄사(아, ㅇㅇㅑ 아니, ...)등의 비중이 매우 높음 </a:t>
            </a:r>
          </a:p>
          <a:p>
            <a:pPr algn="l">
              <a:lnSpc>
                <a:spcPts val="3254"/>
              </a:lnSpc>
              <a:spcBef>
                <a:spcPct val="0"/>
              </a:spcBef>
            </a:pPr>
            <a:r>
              <a:rPr lang="en-US" sz="232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→ 불용어 처리가 일부 필요해 보인다.</a:t>
            </a:r>
          </a:p>
          <a:p>
            <a:pPr algn="l">
              <a:lnSpc>
                <a:spcPts val="32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878528" y="3309845"/>
            <a:ext cx="8164142" cy="5719855"/>
            <a:chOff x="0" y="0"/>
            <a:chExt cx="2150227" cy="15064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0227" cy="1506464"/>
            </a:xfrm>
            <a:custGeom>
              <a:avLst/>
              <a:gdLst/>
              <a:ahLst/>
              <a:cxnLst/>
              <a:rect r="r" b="b" t="t" l="l"/>
              <a:pathLst>
                <a:path h="1506464" w="2150227">
                  <a:moveTo>
                    <a:pt x="48362" y="0"/>
                  </a:moveTo>
                  <a:lnTo>
                    <a:pt x="2101864" y="0"/>
                  </a:lnTo>
                  <a:cubicBezTo>
                    <a:pt x="2128574" y="0"/>
                    <a:pt x="2150227" y="21653"/>
                    <a:pt x="2150227" y="48362"/>
                  </a:cubicBezTo>
                  <a:lnTo>
                    <a:pt x="2150227" y="1458101"/>
                  </a:lnTo>
                  <a:cubicBezTo>
                    <a:pt x="2150227" y="1484811"/>
                    <a:pt x="2128574" y="1506464"/>
                    <a:pt x="2101864" y="1506464"/>
                  </a:cubicBezTo>
                  <a:lnTo>
                    <a:pt x="48362" y="1506464"/>
                  </a:lnTo>
                  <a:cubicBezTo>
                    <a:pt x="21653" y="1506464"/>
                    <a:pt x="0" y="1484811"/>
                    <a:pt x="0" y="1458101"/>
                  </a:cubicBezTo>
                  <a:lnTo>
                    <a:pt x="0" y="48362"/>
                  </a:lnTo>
                  <a:cubicBezTo>
                    <a:pt x="0" y="21653"/>
                    <a:pt x="21653" y="0"/>
                    <a:pt x="4836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50227" cy="1554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580982" y="1685755"/>
            <a:ext cx="10595092" cy="273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7"/>
              </a:lnSpc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Generative Model을 사용한 데이터 생성 진행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사용 Model : Gemini Claude ChatGPT</a:t>
            </a:r>
          </a:p>
          <a:p>
            <a:pPr algn="ctr">
              <a:lnSpc>
                <a:spcPts val="4787"/>
              </a:lnSpc>
            </a:pPr>
          </a:p>
          <a:p>
            <a:pPr algn="ctr">
              <a:lnSpc>
                <a:spcPts val="4787"/>
              </a:lnSpc>
              <a:spcBef>
                <a:spcPct val="0"/>
              </a:spcBef>
            </a:pPr>
          </a:p>
          <a:p>
            <a:pPr algn="ctr">
              <a:lnSpc>
                <a:spcPts val="4787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1481823" y="5350164"/>
            <a:ext cx="3086100" cy="927356"/>
            <a:chOff x="0" y="0"/>
            <a:chExt cx="812800" cy="2442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44242"/>
            </a:xfrm>
            <a:custGeom>
              <a:avLst/>
              <a:gdLst/>
              <a:ahLst/>
              <a:cxnLst/>
              <a:rect r="r" b="b" t="t" l="l"/>
              <a:pathLst>
                <a:path h="244242" w="812800">
                  <a:moveTo>
                    <a:pt x="122121" y="0"/>
                  </a:moveTo>
                  <a:lnTo>
                    <a:pt x="690679" y="0"/>
                  </a:lnTo>
                  <a:cubicBezTo>
                    <a:pt x="758125" y="0"/>
                    <a:pt x="812800" y="54675"/>
                    <a:pt x="812800" y="122121"/>
                  </a:cubicBezTo>
                  <a:lnTo>
                    <a:pt x="812800" y="122121"/>
                  </a:lnTo>
                  <a:cubicBezTo>
                    <a:pt x="812800" y="189567"/>
                    <a:pt x="758125" y="244242"/>
                    <a:pt x="690679" y="244242"/>
                  </a:cubicBezTo>
                  <a:lnTo>
                    <a:pt x="122121" y="244242"/>
                  </a:lnTo>
                  <a:cubicBezTo>
                    <a:pt x="54675" y="244242"/>
                    <a:pt x="0" y="189567"/>
                    <a:pt x="0" y="122121"/>
                  </a:cubicBezTo>
                  <a:lnTo>
                    <a:pt x="0" y="122121"/>
                  </a:lnTo>
                  <a:cubicBezTo>
                    <a:pt x="0" y="54675"/>
                    <a:pt x="54675" y="0"/>
                    <a:pt x="122121" y="0"/>
                  </a:cubicBezTo>
                  <a:close/>
                </a:path>
              </a:pathLst>
            </a:custGeom>
            <a:solidFill>
              <a:srgbClr val="D8E33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291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7405326" y="5647660"/>
            <a:ext cx="4076497" cy="166182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721644" y="2893618"/>
            <a:ext cx="6460444" cy="5889106"/>
            <a:chOff x="0" y="0"/>
            <a:chExt cx="1701516" cy="15510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01516" cy="1551040"/>
            </a:xfrm>
            <a:custGeom>
              <a:avLst/>
              <a:gdLst/>
              <a:ahLst/>
              <a:cxnLst/>
              <a:rect r="r" b="b" t="t" l="l"/>
              <a:pathLst>
                <a:path h="1551040" w="1701516">
                  <a:moveTo>
                    <a:pt x="0" y="0"/>
                  </a:moveTo>
                  <a:lnTo>
                    <a:pt x="1701516" y="0"/>
                  </a:lnTo>
                  <a:lnTo>
                    <a:pt x="1701516" y="1551040"/>
                  </a:lnTo>
                  <a:lnTo>
                    <a:pt x="0" y="1551040"/>
                  </a:lnTo>
                  <a:close/>
                </a:path>
              </a:pathLst>
            </a:custGeom>
            <a:solidFill>
              <a:srgbClr val="F8FAF9"/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01516" cy="1598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288195" y="8088344"/>
            <a:ext cx="1447608" cy="694381"/>
          </a:xfrm>
          <a:custGeom>
            <a:avLst/>
            <a:gdLst/>
            <a:ahLst/>
            <a:cxnLst/>
            <a:rect r="r" b="b" t="t" l="l"/>
            <a:pathLst>
              <a:path h="694381" w="1447608">
                <a:moveTo>
                  <a:pt x="0" y="0"/>
                </a:moveTo>
                <a:lnTo>
                  <a:pt x="1447608" y="0"/>
                </a:lnTo>
                <a:lnTo>
                  <a:pt x="1447608" y="694380"/>
                </a:lnTo>
                <a:lnTo>
                  <a:pt x="0" y="69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44000" y="8271474"/>
            <a:ext cx="5799258" cy="604831"/>
          </a:xfrm>
          <a:custGeom>
            <a:avLst/>
            <a:gdLst/>
            <a:ahLst/>
            <a:cxnLst/>
            <a:rect r="r" b="b" t="t" l="l"/>
            <a:pathLst>
              <a:path h="604831" w="5799258">
                <a:moveTo>
                  <a:pt x="0" y="0"/>
                </a:moveTo>
                <a:lnTo>
                  <a:pt x="5799258" y="0"/>
                </a:lnTo>
                <a:lnTo>
                  <a:pt x="5799258" y="604831"/>
                </a:lnTo>
                <a:lnTo>
                  <a:pt x="0" y="604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822847" y="948055"/>
            <a:ext cx="4265806" cy="82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생성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6193" y="9201150"/>
            <a:ext cx="10595092" cy="5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총 생성 데이터 (일반대화) :  1123개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281270"/>
            <a:ext cx="5930151" cy="516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자연스러운 대화: 서로 질문하고 답변하는 느낌! (무작위 문장 나열 X)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말투: 반말/존댓말 섞임 (상황에 맞게)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주제: 20개 )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대화 인원: 2명~3명 (A, B 또는 A, B, C)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턴 수: 평균 10턴 (최소 8~최대 12턴 정도)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발화 길이: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최대 글자 수: 200자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평균 글자 수: 20자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최대 단어 수: 60단어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평균 단어 수: 6단어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최소 글자 수: 0자 (가끔 공백 발화 허용)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형식: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CSV 첫 줄: idx,class,conversation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모든 idx: 4부터 시작 (또는 4로 고정)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모든 class: "일반 대화"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대화 내용은 줄바꿈(\n)으로 구분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공백발화는 줄바꿈(\n)으로 표현</a:t>
            </a:r>
          </a:p>
          <a:p>
            <a:pPr algn="ctr">
              <a:lnSpc>
                <a:spcPts val="2347"/>
              </a:lnSpc>
              <a:spcBef>
                <a:spcPct val="0"/>
              </a:spcBef>
            </a:pPr>
            <a:r>
              <a:rPr lang="en-US" sz="167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발화 하나 생성할 때마다 이전 발화를 보고 문맥을 이어서 생성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96468" y="3631110"/>
            <a:ext cx="7456810" cy="520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0"/>
              </a:lnSpc>
              <a:spcBef>
                <a:spcPct val="0"/>
              </a:spcBef>
            </a:pPr>
            <a:r>
              <a:rPr lang="en-US" sz="2736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프롬프트 예시 </a:t>
            </a:r>
          </a:p>
          <a:p>
            <a:pPr algn="ctr">
              <a:lnSpc>
                <a:spcPts val="2850"/>
              </a:lnSpc>
              <a:spcBef>
                <a:spcPct val="0"/>
              </a:spcBef>
            </a:pPr>
          </a:p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203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내가 지금 데이터를 만들어야해 </a:t>
            </a:r>
          </a:p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203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10개의 데이터를 만들어주라 ! 그리고 그 조건은</a:t>
            </a:r>
          </a:p>
          <a:p>
            <a:pPr algn="ctr">
              <a:lnSpc>
                <a:spcPts val="2850"/>
              </a:lnSpc>
              <a:spcBef>
                <a:spcPct val="0"/>
              </a:spcBef>
            </a:pPr>
          </a:p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2036">
                <a:solidFill>
                  <a:srgbClr val="191919"/>
                </a:solidFill>
                <a:latin typeface="210 다락방"/>
                <a:ea typeface="210 다락방"/>
                <a:cs typeface="210 다락방"/>
                <a:sym typeface="210 다락방"/>
              </a:rPr>
              <a:t>생성 조건 추가!</a:t>
            </a:r>
          </a:p>
          <a:p>
            <a:pPr algn="ctr">
              <a:lnSpc>
                <a:spcPts val="2850"/>
              </a:lnSpc>
              <a:spcBef>
                <a:spcPct val="0"/>
              </a:spcBef>
            </a:pPr>
          </a:p>
          <a:p>
            <a:pPr algn="ctr">
              <a:lnSpc>
                <a:spcPts val="2850"/>
              </a:lnSpc>
              <a:spcBef>
                <a:spcPct val="0"/>
              </a:spcBef>
            </a:pPr>
          </a:p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203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아래는 발화 예시야 : </a:t>
            </a:r>
          </a:p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203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발화 예시 : 엄마 나 오늘 치킨 먹고 싶어 </a:t>
            </a:r>
          </a:p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203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치킨? 어제 피자 먹었잖아 민우야 </a:t>
            </a:r>
          </a:p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203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아 그런데 오늘 지나가다가 치킨집을 봤는데 </a:t>
            </a:r>
          </a:p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203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....</a:t>
            </a:r>
          </a:p>
          <a:p>
            <a:pPr algn="ctr">
              <a:lnSpc>
                <a:spcPts val="285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434645" y="5464464"/>
            <a:ext cx="7456810" cy="2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7"/>
              </a:lnSpc>
              <a:spcBef>
                <a:spcPct val="0"/>
              </a:spcBef>
            </a:pPr>
            <a:r>
              <a:rPr lang="en-US" sz="161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대화 주제 1000개 Gemini 에서</a:t>
            </a:r>
            <a:r>
              <a:rPr lang="en-US" sz="1619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추출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DAGmR98lmRc</dc:identifier>
  <dcterms:modified xsi:type="dcterms:W3CDTF">2011-08-01T06:04:30Z</dcterms:modified>
  <cp:revision>1</cp:revision>
  <dc:title>문제제기 필요성 기대효과</dc:title>
</cp:coreProperties>
</file>